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98" r:id="rId6"/>
    <p:sldMasterId id="2147483706" r:id="rId7"/>
    <p:sldMasterId id="2147483714" r:id="rId8"/>
    <p:sldMasterId id="2147483712" r:id="rId9"/>
  </p:sldMasterIdLst>
  <p:notesMasterIdLst>
    <p:notesMasterId r:id="rId22"/>
  </p:notesMasterIdLst>
  <p:sldIdLst>
    <p:sldId id="257" r:id="rId10"/>
    <p:sldId id="266" r:id="rId11"/>
    <p:sldId id="259" r:id="rId12"/>
    <p:sldId id="269" r:id="rId13"/>
    <p:sldId id="273" r:id="rId14"/>
    <p:sldId id="270" r:id="rId15"/>
    <p:sldId id="262" r:id="rId16"/>
    <p:sldId id="263" r:id="rId17"/>
    <p:sldId id="271" r:id="rId18"/>
    <p:sldId id="272" r:id="rId19"/>
    <p:sldId id="27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FF6261-80F2-4E3C-8A02-EE80B2DCC99E}">
          <p14:sldIdLst>
            <p14:sldId id="257"/>
            <p14:sldId id="266"/>
            <p14:sldId id="259"/>
            <p14:sldId id="269"/>
          </p14:sldIdLst>
        </p14:section>
        <p14:section name="Untitled Section" id="{7C4848E3-BF3D-4C46-B46C-DEA30CCCA699}">
          <p14:sldIdLst>
            <p14:sldId id="273"/>
            <p14:sldId id="270"/>
            <p14:sldId id="262"/>
            <p14:sldId id="263"/>
            <p14:sldId id="271"/>
            <p14:sldId id="272"/>
            <p14:sldId id="27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ig Buddle" initials="CB" lastIdx="3" clrIdx="0">
    <p:extLst>
      <p:ext uri="{19B8F6BF-5375-455C-9EA6-DF929625EA0E}">
        <p15:presenceInfo xmlns:p15="http://schemas.microsoft.com/office/powerpoint/2012/main" userId="S::craig.buddle@salvationarmy.org.au::590728af-25e8-42e3-ba24-795b6858b7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327"/>
  </p:normalViewPr>
  <p:slideViewPr>
    <p:cSldViewPr snapToGrid="0">
      <p:cViewPr varScale="1">
        <p:scale>
          <a:sx n="74" d="100"/>
          <a:sy n="74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51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82129-2DE5-334C-B6C0-97CEADBA4420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91C30-54BE-F642-A6B3-46D54D185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5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5F03-144D-4A8E-9D11-020DEF8F6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700" y="3075116"/>
            <a:ext cx="3513292" cy="2896806"/>
          </a:xfrm>
          <a:prstGeom prst="rect">
            <a:avLst/>
          </a:prstGeom>
        </p:spPr>
        <p:txBody>
          <a:bodyPr lIns="0" anchor="t" anchorCtr="0"/>
          <a:lstStyle>
            <a:lvl1pPr algn="l">
              <a:lnSpc>
                <a:spcPct val="100000"/>
              </a:lnSpc>
              <a:defRPr sz="33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993DB-96C8-4D2F-8549-32418F6C5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701" y="2273862"/>
            <a:ext cx="3513292" cy="650408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B05C17A-5431-8348-824E-17F9E668EF8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523448" y="0"/>
            <a:ext cx="766855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470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BADE1-1A59-407D-A8C9-DCEE128E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/>
          <a:lstStyle/>
          <a:p>
            <a:fld id="{B3DCD73F-D2FC-42C9-AEFE-D7C4198EA14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1FC6231-B584-F44D-B72F-5D6FBE666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21" y="291600"/>
            <a:ext cx="3420000" cy="1605600"/>
          </a:xfrm>
          <a:prstGeom prst="rect">
            <a:avLst/>
          </a:prstGeom>
        </p:spPr>
        <p:txBody>
          <a:bodyPr vert="horz" lIns="0" tIns="45720" rIns="9000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21B6092-64A8-AC4C-B038-8FD3C7391C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620" y="2084723"/>
            <a:ext cx="3437180" cy="1683283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CD0644-43B8-4E40-8F53-08B4EFD85D01}"/>
              </a:ext>
            </a:extLst>
          </p:cNvPr>
          <p:cNvCxnSpPr>
            <a:cxnSpLocks/>
          </p:cNvCxnSpPr>
          <p:nvPr userDrawn="1"/>
        </p:nvCxnSpPr>
        <p:spPr>
          <a:xfrm>
            <a:off x="435620" y="1991004"/>
            <a:ext cx="3432372" cy="0"/>
          </a:xfrm>
          <a:prstGeom prst="line">
            <a:avLst/>
          </a:prstGeom>
          <a:ln w="25400">
            <a:solidFill>
              <a:schemeClr val="accent5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46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812CF-91B9-485A-92C7-982E88E2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rIns="90000"/>
          <a:lstStyle/>
          <a:p>
            <a:fld id="{B3DCD73F-D2FC-42C9-AEFE-D7C4198EA1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957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DD18B7-004F-4F0B-9753-FD1328C3D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5038" y="0"/>
            <a:ext cx="8076961" cy="685799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516C6-1D37-466C-9402-D3E66276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3DCD73F-D2FC-42C9-AEFE-D7C4198EA148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9138404-8A5C-3B40-81F8-582A3E19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21" y="291600"/>
            <a:ext cx="3420000" cy="1605600"/>
          </a:xfrm>
          <a:prstGeom prst="rect">
            <a:avLst/>
          </a:prstGeom>
        </p:spPr>
        <p:txBody>
          <a:bodyPr vert="horz" lIns="0" tIns="45720" rIns="9000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C917E6-D098-0349-B610-7E7E11E61FA8}"/>
              </a:ext>
            </a:extLst>
          </p:cNvPr>
          <p:cNvCxnSpPr>
            <a:cxnSpLocks/>
          </p:cNvCxnSpPr>
          <p:nvPr userDrawn="1"/>
        </p:nvCxnSpPr>
        <p:spPr>
          <a:xfrm>
            <a:off x="435620" y="1990800"/>
            <a:ext cx="3432372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D6F722B-2ABC-6C44-BC54-1BF3061481F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620" y="2084400"/>
            <a:ext cx="3420000" cy="369806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7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806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812CF-91B9-485A-92C7-982E88E2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rIns="90000"/>
          <a:lstStyle/>
          <a:p>
            <a:fld id="{B3DCD73F-D2FC-42C9-AEFE-D7C4198EA1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405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812CF-91B9-485A-92C7-982E88E2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rIns="90000"/>
          <a:lstStyle/>
          <a:p>
            <a:fld id="{B3DCD73F-D2FC-42C9-AEFE-D7C4198EA1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0340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812CF-91B9-485A-92C7-982E88E2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rIns="90000"/>
          <a:lstStyle/>
          <a:p>
            <a:fld id="{B3DCD73F-D2FC-42C9-AEFE-D7C4198EA148}" type="slidenum">
              <a:rPr lang="en-AU" smtClean="0"/>
              <a:t>‹#›</a:t>
            </a:fld>
            <a:endParaRPr lang="en-AU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DC8F495-7C8D-B04B-BCDD-2A0BE8C7A384}"/>
              </a:ext>
            </a:extLst>
          </p:cNvPr>
          <p:cNvSpPr/>
          <p:nvPr userDrawn="1"/>
        </p:nvSpPr>
        <p:spPr>
          <a:xfrm>
            <a:off x="1669475" y="630542"/>
            <a:ext cx="987181" cy="987181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6D2795-A3AC-E74F-9954-24331BFC9EEF}"/>
              </a:ext>
            </a:extLst>
          </p:cNvPr>
          <p:cNvSpPr/>
          <p:nvPr userDrawn="1"/>
        </p:nvSpPr>
        <p:spPr>
          <a:xfrm>
            <a:off x="5283944" y="630542"/>
            <a:ext cx="987181" cy="987181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14AAD8-0405-414E-BA7A-791EAA7BECF9}"/>
              </a:ext>
            </a:extLst>
          </p:cNvPr>
          <p:cNvSpPr/>
          <p:nvPr userDrawn="1"/>
        </p:nvSpPr>
        <p:spPr>
          <a:xfrm>
            <a:off x="8907039" y="630542"/>
            <a:ext cx="987181" cy="987181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B7B17E-1AF2-3E44-8989-E4A41FA2BC85}"/>
              </a:ext>
            </a:extLst>
          </p:cNvPr>
          <p:cNvSpPr/>
          <p:nvPr userDrawn="1"/>
        </p:nvSpPr>
        <p:spPr>
          <a:xfrm>
            <a:off x="1669475" y="3477259"/>
            <a:ext cx="987181" cy="987181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53B232-1844-354B-A3DB-412B2D63D4A2}"/>
              </a:ext>
            </a:extLst>
          </p:cNvPr>
          <p:cNvSpPr/>
          <p:nvPr userDrawn="1"/>
        </p:nvSpPr>
        <p:spPr>
          <a:xfrm>
            <a:off x="5283944" y="3477259"/>
            <a:ext cx="987181" cy="987181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6697067-DFFF-E640-8CF8-CF6838C02168}"/>
              </a:ext>
            </a:extLst>
          </p:cNvPr>
          <p:cNvSpPr/>
          <p:nvPr userDrawn="1"/>
        </p:nvSpPr>
        <p:spPr>
          <a:xfrm>
            <a:off x="8907039" y="3477259"/>
            <a:ext cx="987181" cy="987181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67A0372-4529-4F41-8655-376DCFF5E2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270" y="1706099"/>
            <a:ext cx="3050697" cy="453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ACB0F5D-DE31-074B-80AC-13ADF104E5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716" y="2159698"/>
            <a:ext cx="3050697" cy="939487"/>
          </a:xfrm>
          <a:prstGeom prst="rect">
            <a:avLst/>
          </a:prstGeom>
        </p:spPr>
        <p:txBody>
          <a:bodyPr lIns="90000"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Text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CD1387B-0363-724A-AC78-2746EF72E5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55062" y="1706097"/>
            <a:ext cx="3050697" cy="453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58E49DF-5FCE-E842-8166-F4E4F2FA7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3508" y="2159696"/>
            <a:ext cx="3050697" cy="939487"/>
          </a:xfrm>
          <a:prstGeom prst="rect">
            <a:avLst/>
          </a:prstGeom>
        </p:spPr>
        <p:txBody>
          <a:bodyPr lIns="90000"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Text</a:t>
            </a:r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4E2012CE-C825-F345-817F-18B6D52B9C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77393" y="1706097"/>
            <a:ext cx="3050697" cy="453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D64103F-00AA-2C48-8893-F4023584B9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5839" y="2159696"/>
            <a:ext cx="3050697" cy="939487"/>
          </a:xfrm>
          <a:prstGeom prst="rect">
            <a:avLst/>
          </a:prstGeom>
        </p:spPr>
        <p:txBody>
          <a:bodyPr lIns="90000"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Text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D8C5691-321A-2D40-85AB-C2045491F2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830" y="4553135"/>
            <a:ext cx="3050697" cy="453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5A1669F5-6CAA-474A-9922-A477A386CC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276" y="5006734"/>
            <a:ext cx="3050697" cy="939487"/>
          </a:xfrm>
          <a:prstGeom prst="rect">
            <a:avLst/>
          </a:prstGeom>
        </p:spPr>
        <p:txBody>
          <a:bodyPr lIns="90000"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Text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61436AA-7332-1B43-AF54-E188FA4F51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45622" y="4553133"/>
            <a:ext cx="3050697" cy="453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  <a:endParaRPr lang="en-US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8F60972-5518-274F-84C6-34D7CCB285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44068" y="5006732"/>
            <a:ext cx="3050697" cy="939487"/>
          </a:xfrm>
          <a:prstGeom prst="rect">
            <a:avLst/>
          </a:prstGeom>
        </p:spPr>
        <p:txBody>
          <a:bodyPr lIns="90000"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Text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7535325-CABA-CD46-B078-04421D90A2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67953" y="4553133"/>
            <a:ext cx="3050697" cy="453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  <a:endParaRPr lang="en-US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F65C205-B1FA-E246-8D4B-0B868A6E3EA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66399" y="5006732"/>
            <a:ext cx="3050697" cy="939487"/>
          </a:xfrm>
          <a:prstGeom prst="rect">
            <a:avLst/>
          </a:prstGeom>
        </p:spPr>
        <p:txBody>
          <a:bodyPr lIns="90000"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2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54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B8A94-4409-47B4-AF49-1E16B1E9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tIns="0" rIns="0" bIns="0"/>
          <a:lstStyle/>
          <a:p>
            <a:fld id="{B3DCD73F-D2FC-42C9-AEFE-D7C4198EA148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A51DAE6-2E3E-1D47-8A40-A120E7307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21" y="293112"/>
            <a:ext cx="10707112" cy="62128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98B0005-EC11-584C-BC86-619F44C0C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20" y="1229989"/>
            <a:ext cx="10707112" cy="4881100"/>
          </a:xfrm>
          <a:prstGeom prst="rect">
            <a:avLst/>
          </a:prstGeom>
        </p:spPr>
        <p:txBody>
          <a:bodyPr vert="horz" lIns="0" tIns="45720" rIns="91440" bIns="45720" numCol="1" spcCol="288000"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166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8939-8BCA-4A48-977C-4AEF72ED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00400-E807-40A7-9671-CD762F43F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5541" y="1229989"/>
            <a:ext cx="6987191" cy="4881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2796A-B13E-47CB-951E-3521CAFDC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tIns="0" rIns="0" bIns="0"/>
          <a:lstStyle/>
          <a:p>
            <a:fld id="{B3DCD73F-D2FC-42C9-AEFE-D7C4198EA148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69D93A-9CFA-AE4D-AFE5-5D2E0951779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620" y="1229989"/>
            <a:ext cx="3420000" cy="48811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7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848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DD18B7-004F-4F0B-9753-FD1328C3D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5039" y="1229989"/>
            <a:ext cx="7027694" cy="48811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516C6-1D37-466C-9402-D3E66276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tIns="0" rIns="0" bIns="0"/>
          <a:lstStyle/>
          <a:p>
            <a:fld id="{B3DCD73F-D2FC-42C9-AEFE-D7C4198EA14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AB31EC-6CF4-9646-9AB4-98142566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21" y="293112"/>
            <a:ext cx="10707112" cy="6212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BF0F61-9A49-B04B-84D1-80A12344E92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620" y="1229989"/>
            <a:ext cx="3420000" cy="48811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700"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509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8939-8BCA-4A48-977C-4AEF72ED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00400-E807-40A7-9671-CD762F43F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20" y="1772155"/>
            <a:ext cx="5220807" cy="43389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2796A-B13E-47CB-951E-3521CAFDC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D73F-D2FC-42C9-AEFE-D7C4198EA14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89D1D8-9A59-4442-997F-D007300C69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22733" y="1772155"/>
            <a:ext cx="5220000" cy="4338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9B845-07C7-EA49-B169-FA667E901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975" y="1237941"/>
            <a:ext cx="5221288" cy="4536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FD3DD21-4FC5-9D42-845D-F9D54BAEED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2733" y="1237941"/>
            <a:ext cx="5221288" cy="4536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0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0941-0A98-42C4-94EF-6AEEFC75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BADE1-1A59-407D-A8C9-DCEE128E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tIns="0" rIns="0" bIns="0"/>
          <a:lstStyle/>
          <a:p>
            <a:fld id="{B3DCD73F-D2FC-42C9-AEFE-D7C4198EA1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1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812CF-91B9-485A-92C7-982E88E2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tIns="0" rIns="0" bIns="0"/>
          <a:lstStyle/>
          <a:p>
            <a:fld id="{B3DCD73F-D2FC-42C9-AEFE-D7C4198EA1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939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B8A94-4409-47B4-AF49-1E16B1E9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5620" y="6510099"/>
            <a:ext cx="2743200" cy="248399"/>
          </a:xfrm>
        </p:spPr>
        <p:txBody>
          <a:bodyPr lIns="0" tIns="0" rIns="0" bIns="0"/>
          <a:lstStyle/>
          <a:p>
            <a:fld id="{B3DCD73F-D2FC-42C9-AEFE-D7C4198EA148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A51DAE6-2E3E-1D47-8A40-A120E7307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21" y="291600"/>
            <a:ext cx="3420000" cy="1605600"/>
          </a:xfrm>
          <a:prstGeom prst="rect">
            <a:avLst/>
          </a:prstGeom>
        </p:spPr>
        <p:txBody>
          <a:bodyPr vert="horz" lIns="0" tIns="45720" rIns="9000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8CECA0-0E03-E54B-A77F-71C3E9A33E3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73607" y="1229989"/>
            <a:ext cx="7048662" cy="4881100"/>
          </a:xfrm>
          <a:prstGeom prst="rect">
            <a:avLst/>
          </a:prstGeom>
        </p:spPr>
        <p:txBody>
          <a:bodyPr vert="horz" lIns="0" tIns="45720" rIns="91440" bIns="45720" numCol="1" spcCol="18000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7FC6044-3F22-7847-AD79-E98866A9F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620" y="2084723"/>
            <a:ext cx="3437180" cy="1683283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10E642-7AD1-7B4E-BCA1-FB115BFE6F29}"/>
              </a:ext>
            </a:extLst>
          </p:cNvPr>
          <p:cNvCxnSpPr>
            <a:cxnSpLocks/>
          </p:cNvCxnSpPr>
          <p:nvPr userDrawn="1"/>
        </p:nvCxnSpPr>
        <p:spPr>
          <a:xfrm>
            <a:off x="435620" y="1991004"/>
            <a:ext cx="3432372" cy="0"/>
          </a:xfrm>
          <a:prstGeom prst="line">
            <a:avLst/>
          </a:prstGeom>
          <a:ln w="25400">
            <a:solidFill>
              <a:schemeClr val="accent5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00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DD18B7-004F-4F0B-9753-FD1328C3D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2671" y="1229989"/>
            <a:ext cx="7051970" cy="48811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516C6-1D37-466C-9402-D3E66276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3DCD73F-D2FC-42C9-AEFE-D7C4198EA14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2F44B17-655A-3142-9A45-394344086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21" y="291600"/>
            <a:ext cx="3420000" cy="1605600"/>
          </a:xfrm>
          <a:prstGeom prst="rect">
            <a:avLst/>
          </a:prstGeom>
        </p:spPr>
        <p:txBody>
          <a:bodyPr vert="horz" lIns="0" tIns="45720" rIns="9000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07FD8AE-1726-B342-9732-30336EF88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620" y="2084723"/>
            <a:ext cx="3437180" cy="1683283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D6C7DE-1C40-A24E-B008-AD421216BF5F}"/>
              </a:ext>
            </a:extLst>
          </p:cNvPr>
          <p:cNvCxnSpPr>
            <a:cxnSpLocks/>
          </p:cNvCxnSpPr>
          <p:nvPr userDrawn="1"/>
        </p:nvCxnSpPr>
        <p:spPr>
          <a:xfrm>
            <a:off x="435620" y="1991004"/>
            <a:ext cx="3432372" cy="0"/>
          </a:xfrm>
          <a:prstGeom prst="line">
            <a:avLst/>
          </a:prstGeom>
          <a:ln w="25400">
            <a:solidFill>
              <a:schemeClr val="accent5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7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D9205C-A3EA-9740-9E89-E59F7203AE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16" y="-64736"/>
            <a:ext cx="4711700" cy="6983426"/>
          </a:xfrm>
          <a:prstGeom prst="rect">
            <a:avLst/>
          </a:prstGeom>
        </p:spPr>
      </p:pic>
      <p:pic>
        <p:nvPicPr>
          <p:cNvPr id="11" name="Picture 10" descr="The Salvation Army Shield Logo">
            <a:extLst>
              <a:ext uri="{FF2B5EF4-FFF2-40B4-BE49-F238E27FC236}">
                <a16:creationId xmlns:a16="http://schemas.microsoft.com/office/drawing/2014/main" id="{DFB92714-B2D9-D248-A604-0A8733A524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3" y="1327293"/>
            <a:ext cx="637338" cy="7523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5E6E1-4DEC-AA44-BEE7-AE71B85B6C36}"/>
              </a:ext>
            </a:extLst>
          </p:cNvPr>
          <p:cNvCxnSpPr>
            <a:cxnSpLocks/>
          </p:cNvCxnSpPr>
          <p:nvPr userDrawn="1"/>
        </p:nvCxnSpPr>
        <p:spPr>
          <a:xfrm>
            <a:off x="362136" y="6400800"/>
            <a:ext cx="3551121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74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36D3777-4327-6949-BCF0-9C9778447CDC}"/>
              </a:ext>
            </a:extLst>
          </p:cNvPr>
          <p:cNvSpPr/>
          <p:nvPr userDrawn="1"/>
        </p:nvSpPr>
        <p:spPr>
          <a:xfrm>
            <a:off x="7169543" y="-46528"/>
            <a:ext cx="3487670" cy="6951056"/>
          </a:xfrm>
          <a:prstGeom prst="rect">
            <a:avLst/>
          </a:prstGeom>
          <a:solidFill>
            <a:schemeClr val="accent5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E9BFB6-6BFE-47F3-BE8C-CB5F2F85B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00" y="293112"/>
            <a:ext cx="10707112" cy="62128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79B61-1AEE-4C91-8922-99E84A64D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620" y="1171321"/>
            <a:ext cx="10707112" cy="27479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860CE-669D-483D-BD76-863DDD010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620" y="6510099"/>
            <a:ext cx="2743200" cy="24675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3DCD73F-D2FC-42C9-AEFE-D7C4198EA148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9D50A2-0CE7-9F43-B0C4-F67D069C2580}"/>
              </a:ext>
            </a:extLst>
          </p:cNvPr>
          <p:cNvCxnSpPr>
            <a:cxnSpLocks/>
          </p:cNvCxnSpPr>
          <p:nvPr userDrawn="1"/>
        </p:nvCxnSpPr>
        <p:spPr>
          <a:xfrm>
            <a:off x="435620" y="6400800"/>
            <a:ext cx="10707113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he Salvation Army Shield Logo">
            <a:extLst>
              <a:ext uri="{FF2B5EF4-FFF2-40B4-BE49-F238E27FC236}">
                <a16:creationId xmlns:a16="http://schemas.microsoft.com/office/drawing/2014/main" id="{BEB6013A-7D62-F740-9B52-0F007EC534C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586" y="6082297"/>
            <a:ext cx="508540" cy="60031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6B0F02-38CE-1447-9EB1-6C01D3ABA464}"/>
              </a:ext>
            </a:extLst>
          </p:cNvPr>
          <p:cNvCxnSpPr>
            <a:cxnSpLocks/>
          </p:cNvCxnSpPr>
          <p:nvPr userDrawn="1"/>
        </p:nvCxnSpPr>
        <p:spPr>
          <a:xfrm>
            <a:off x="435620" y="961604"/>
            <a:ext cx="10707113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4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97" r:id="rId4"/>
    <p:sldLayoutId id="2147483666" r:id="rId5"/>
    <p:sldLayoutId id="2147483667" r:id="rId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36D3777-4327-6949-BCF0-9C9778447CDC}"/>
              </a:ext>
            </a:extLst>
          </p:cNvPr>
          <p:cNvSpPr/>
          <p:nvPr userDrawn="1"/>
        </p:nvSpPr>
        <p:spPr>
          <a:xfrm>
            <a:off x="7169543" y="-46528"/>
            <a:ext cx="3487670" cy="6951056"/>
          </a:xfrm>
          <a:prstGeom prst="rect">
            <a:avLst/>
          </a:prstGeom>
          <a:solidFill>
            <a:schemeClr val="accent5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E9BFB6-6BFE-47F3-BE8C-CB5F2F85B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21" y="293112"/>
            <a:ext cx="10707112" cy="621288"/>
          </a:xfrm>
          <a:prstGeom prst="rect">
            <a:avLst/>
          </a:prstGeom>
        </p:spPr>
        <p:txBody>
          <a:bodyPr vert="horz" lIns="0" tIns="45720" rIns="9000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79B61-1AEE-4C91-8922-99E84A64D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620" y="1171321"/>
            <a:ext cx="10707112" cy="2747963"/>
          </a:xfrm>
          <a:prstGeom prst="rect">
            <a:avLst/>
          </a:prstGeom>
        </p:spPr>
        <p:txBody>
          <a:bodyPr vert="horz" lIns="0" tIns="45720" rIns="9000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860CE-669D-483D-BD76-863DDD010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620" y="6510099"/>
            <a:ext cx="2743200" cy="246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3DCD73F-D2FC-42C9-AEFE-D7C4198EA148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9D50A2-0CE7-9F43-B0C4-F67D069C2580}"/>
              </a:ext>
            </a:extLst>
          </p:cNvPr>
          <p:cNvCxnSpPr>
            <a:cxnSpLocks/>
          </p:cNvCxnSpPr>
          <p:nvPr userDrawn="1"/>
        </p:nvCxnSpPr>
        <p:spPr>
          <a:xfrm>
            <a:off x="435620" y="6400800"/>
            <a:ext cx="10707113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he Salvation Army Shield Logo">
            <a:extLst>
              <a:ext uri="{FF2B5EF4-FFF2-40B4-BE49-F238E27FC236}">
                <a16:creationId xmlns:a16="http://schemas.microsoft.com/office/drawing/2014/main" id="{BEB6013A-7D62-F740-9B52-0F007EC534C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586" y="6082297"/>
            <a:ext cx="508540" cy="60031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6B0F02-38CE-1447-9EB1-6C01D3ABA464}"/>
              </a:ext>
            </a:extLst>
          </p:cNvPr>
          <p:cNvCxnSpPr>
            <a:cxnSpLocks/>
          </p:cNvCxnSpPr>
          <p:nvPr userDrawn="1"/>
        </p:nvCxnSpPr>
        <p:spPr>
          <a:xfrm>
            <a:off x="4070294" y="961604"/>
            <a:ext cx="7072439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46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4" r:id="rId3"/>
    <p:sldLayoutId id="2147483705" r:id="rId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E9BFB6-6BFE-47F3-BE8C-CB5F2F85B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21" y="293112"/>
            <a:ext cx="10707112" cy="621288"/>
          </a:xfrm>
          <a:prstGeom prst="rect">
            <a:avLst/>
          </a:prstGeom>
        </p:spPr>
        <p:txBody>
          <a:bodyPr vert="horz" lIns="0" tIns="45720" rIns="9000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79B61-1AEE-4C91-8922-99E84A64D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620" y="1171321"/>
            <a:ext cx="10707112" cy="2747963"/>
          </a:xfrm>
          <a:prstGeom prst="rect">
            <a:avLst/>
          </a:prstGeom>
        </p:spPr>
        <p:txBody>
          <a:bodyPr vert="horz" lIns="0" tIns="45720" rIns="9000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860CE-669D-483D-BD76-863DDD010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620" y="6510099"/>
            <a:ext cx="2743200" cy="246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3DCD73F-D2FC-42C9-AEFE-D7C4198EA148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9D50A2-0CE7-9F43-B0C4-F67D069C2580}"/>
              </a:ext>
            </a:extLst>
          </p:cNvPr>
          <p:cNvCxnSpPr>
            <a:cxnSpLocks/>
          </p:cNvCxnSpPr>
          <p:nvPr userDrawn="1"/>
        </p:nvCxnSpPr>
        <p:spPr>
          <a:xfrm>
            <a:off x="435620" y="6400800"/>
            <a:ext cx="266363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he Salvation Army Shield Logo">
            <a:extLst>
              <a:ext uri="{FF2B5EF4-FFF2-40B4-BE49-F238E27FC236}">
                <a16:creationId xmlns:a16="http://schemas.microsoft.com/office/drawing/2014/main" id="{BEB6013A-7D62-F740-9B52-0F007EC534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21" y="6082297"/>
            <a:ext cx="508540" cy="60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5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860CE-669D-483D-BD76-863DDD010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620" y="6510099"/>
            <a:ext cx="2743200" cy="246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3DCD73F-D2FC-42C9-AEFE-D7C4198EA148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35D03F-6BCF-FC4D-81BE-2F88045EC162}"/>
              </a:ext>
            </a:extLst>
          </p:cNvPr>
          <p:cNvCxnSpPr>
            <a:cxnSpLocks/>
          </p:cNvCxnSpPr>
          <p:nvPr userDrawn="1"/>
        </p:nvCxnSpPr>
        <p:spPr>
          <a:xfrm>
            <a:off x="435620" y="6400800"/>
            <a:ext cx="10707113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he Salvation Army Shield Logo">
            <a:extLst>
              <a:ext uri="{FF2B5EF4-FFF2-40B4-BE49-F238E27FC236}">
                <a16:creationId xmlns:a16="http://schemas.microsoft.com/office/drawing/2014/main" id="{A9E40988-E2E4-6744-A5C9-A189BA2DE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586" y="6082297"/>
            <a:ext cx="508540" cy="6003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777B5E-B2B9-6745-AD73-27CC0C3FAF4F}"/>
              </a:ext>
            </a:extLst>
          </p:cNvPr>
          <p:cNvSpPr/>
          <p:nvPr userDrawn="1"/>
        </p:nvSpPr>
        <p:spPr>
          <a:xfrm>
            <a:off x="435620" y="469338"/>
            <a:ext cx="3454893" cy="2678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F51B7-E0A9-6544-96E6-41553C8D8243}"/>
              </a:ext>
            </a:extLst>
          </p:cNvPr>
          <p:cNvSpPr/>
          <p:nvPr userDrawn="1"/>
        </p:nvSpPr>
        <p:spPr>
          <a:xfrm>
            <a:off x="4050089" y="469338"/>
            <a:ext cx="3454893" cy="2678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5FC6B9-DBD8-D941-ADC4-9DF239EE54CF}"/>
              </a:ext>
            </a:extLst>
          </p:cNvPr>
          <p:cNvSpPr/>
          <p:nvPr userDrawn="1"/>
        </p:nvSpPr>
        <p:spPr>
          <a:xfrm>
            <a:off x="7673182" y="469338"/>
            <a:ext cx="3454893" cy="2678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448489-BDFC-C54E-AB3C-A0B1DAA1C575}"/>
              </a:ext>
            </a:extLst>
          </p:cNvPr>
          <p:cNvSpPr/>
          <p:nvPr userDrawn="1"/>
        </p:nvSpPr>
        <p:spPr>
          <a:xfrm>
            <a:off x="435620" y="3316055"/>
            <a:ext cx="3454893" cy="2678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011004-DAFC-C445-B7C9-5B6440D6C03A}"/>
              </a:ext>
            </a:extLst>
          </p:cNvPr>
          <p:cNvSpPr/>
          <p:nvPr userDrawn="1"/>
        </p:nvSpPr>
        <p:spPr>
          <a:xfrm>
            <a:off x="4050089" y="3316055"/>
            <a:ext cx="3454893" cy="2678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88871F-FBC3-1B4A-8E9C-4B1BF23E01A8}"/>
              </a:ext>
            </a:extLst>
          </p:cNvPr>
          <p:cNvSpPr/>
          <p:nvPr userDrawn="1"/>
        </p:nvSpPr>
        <p:spPr>
          <a:xfrm>
            <a:off x="7673182" y="3316055"/>
            <a:ext cx="3454893" cy="26784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8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 Salvation Army logo.">
            <a:extLst>
              <a:ext uri="{FF2B5EF4-FFF2-40B4-BE49-F238E27FC236}">
                <a16:creationId xmlns:a16="http://schemas.microsoft.com/office/drawing/2014/main" id="{EDDA1050-7C9D-2941-A1DB-0F53CE822B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74" y="2846863"/>
            <a:ext cx="985831" cy="116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6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dss.org.a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instagram.com/capssmeltonwyndham/" TargetMode="External"/><Relationship Id="rId7" Type="http://schemas.openxmlformats.org/officeDocument/2006/relationships/hyperlink" Target="http://www.facebook.com/capssmeltonwyndham/videos/" TargetMode="External"/><Relationship Id="rId2" Type="http://schemas.openxmlformats.org/officeDocument/2006/relationships/hyperlink" Target="https://www.facebook.com/capssmeltonwyndha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epurl.com/cfjSpP" TargetMode="External"/><Relationship Id="rId5" Type="http://schemas.openxmlformats.org/officeDocument/2006/relationships/hyperlink" Target="https://www.surveymonkey.com/r/CaPSSjg" TargetMode="External"/><Relationship Id="rId4" Type="http://schemas.openxmlformats.org/officeDocument/2006/relationships/hyperlink" Target="https://capss.us14.list-manage.com/subscribe?u=3c5b57ee837cb04685dd36528&amp;id=8e57481fe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vationarmy.org.au/sashs/programs/children-and-parenting-support-service-capss/" TargetMode="External"/><Relationship Id="rId2" Type="http://schemas.openxmlformats.org/officeDocument/2006/relationships/hyperlink" Target="mailto:capss@salvationarmy.org.au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9DE29-50F6-444A-BD3C-AB22E8AFE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979" y="5209081"/>
            <a:ext cx="2790875" cy="1049311"/>
          </a:xfrm>
        </p:spPr>
        <p:txBody>
          <a:bodyPr/>
          <a:lstStyle/>
          <a:p>
            <a:pPr algn="just"/>
            <a:br>
              <a:rPr lang="en-US" sz="1100" dirty="0"/>
            </a:br>
            <a:br>
              <a:rPr lang="en-US" sz="1100" dirty="0"/>
            </a:br>
            <a:r>
              <a:rPr lang="en-US" sz="1100" dirty="0" err="1"/>
              <a:t>CaPSS</a:t>
            </a:r>
            <a:r>
              <a:rPr lang="en-US" sz="1100" dirty="0"/>
              <a:t> is delivered within the Australian Government’s Families and Communities Program (Department of Social Services). Visit </a:t>
            </a:r>
            <a:r>
              <a:rPr lang="en-US" sz="1100" dirty="0">
                <a:hlinkClick r:id="rId2"/>
              </a:rPr>
              <a:t>www.dss.org.au</a:t>
            </a:r>
            <a:r>
              <a:rPr lang="en-US" sz="1100" dirty="0"/>
              <a:t> for more information.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0638C5-3A37-C640-AC76-81B4D4390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979" y="2570217"/>
            <a:ext cx="3388307" cy="1717561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AU" sz="2000" b="1" dirty="0"/>
              <a:t>Children and Parenting Support Service (</a:t>
            </a:r>
            <a:r>
              <a:rPr lang="en-AU" sz="2000" b="1" dirty="0" err="1"/>
              <a:t>CaPSS</a:t>
            </a:r>
            <a:r>
              <a:rPr lang="en-AU" sz="2000" b="1" dirty="0"/>
              <a:t>) operates in Melbourne’s outer west. </a:t>
            </a:r>
          </a:p>
          <a:p>
            <a:pPr algn="ctr">
              <a:spcBef>
                <a:spcPts val="600"/>
              </a:spcBef>
            </a:pPr>
            <a:r>
              <a:rPr lang="en-AU" sz="2000" b="1" dirty="0"/>
              <a:t>We provide support to parents to raise happy and healthy children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4B51D4-8A51-874D-AE93-EA9FF4343749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4531540" y="0"/>
            <a:ext cx="7660460" cy="6857997"/>
          </a:xfrm>
          <a:prstGeom prst="rect">
            <a:avLst/>
          </a:prstGeom>
        </p:spPr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9852C5-3590-430C-B276-F6A41B6EC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55980"/>
            <a:ext cx="4734393" cy="391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038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2C3FAC-3CA0-6940-A678-180D7831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D73F-D2FC-42C9-AEFE-D7C4198EA148}" type="slidenum">
              <a:rPr lang="en-AU" smtClean="0"/>
              <a:t>10</a:t>
            </a:fld>
            <a:endParaRPr lang="en-AU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610426D5-6920-4A78-82A3-1F05C4BA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400" dirty="0" err="1"/>
              <a:t>CaPSS</a:t>
            </a:r>
            <a:r>
              <a:rPr lang="en-AU" sz="2400" dirty="0"/>
              <a:t> online and social media service channels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AA912-BFEB-A74E-99BB-823E9F4663D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2196" y="1113522"/>
            <a:ext cx="11228296" cy="4881100"/>
          </a:xfrm>
        </p:spPr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en-US" sz="1800" b="1" dirty="0"/>
              <a:t>Facebook: </a:t>
            </a:r>
            <a:r>
              <a:rPr lang="en-US" sz="1600" b="1" dirty="0"/>
              <a:t>@Children and Parenting Support Service</a:t>
            </a:r>
            <a:r>
              <a:rPr lang="en-US" sz="1600" dirty="0"/>
              <a:t>*</a:t>
            </a:r>
          </a:p>
          <a:p>
            <a:pPr marL="0" indent="0" fontAlgn="base">
              <a:buNone/>
            </a:pPr>
            <a:r>
              <a:rPr lang="en-US" dirty="0"/>
              <a:t> </a:t>
            </a:r>
            <a:r>
              <a:rPr lang="en-US" u="sng" dirty="0">
                <a:hlinkClick r:id="rId2"/>
              </a:rPr>
              <a:t>https://www.facebook.com/capssmeltonwyndham</a:t>
            </a:r>
            <a:r>
              <a:rPr lang="en-US" dirty="0"/>
              <a:t> 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sz="1800" b="1" dirty="0"/>
              <a:t>Instagram: @</a:t>
            </a:r>
            <a:r>
              <a:rPr lang="en-US" sz="1800" b="1" dirty="0" err="1"/>
              <a:t>capssmeltonwyndham</a:t>
            </a:r>
            <a:r>
              <a:rPr lang="en-US" sz="1800" b="1" dirty="0"/>
              <a:t> </a:t>
            </a:r>
          </a:p>
          <a:p>
            <a:pPr marL="0" indent="0" fontAlgn="base">
              <a:buNone/>
            </a:pPr>
            <a:r>
              <a:rPr lang="en-US" u="sng" dirty="0">
                <a:hlinkClick r:id="rId3"/>
              </a:rPr>
              <a:t>https://www.instagram.com/capssmeltonwyndham/</a:t>
            </a:r>
            <a:r>
              <a:rPr lang="en-US" u="sng" dirty="0"/>
              <a:t> </a:t>
            </a:r>
          </a:p>
          <a:p>
            <a:pPr marL="0" indent="0" fontAlgn="base">
              <a:buNone/>
            </a:pPr>
            <a:endParaRPr lang="en-US" u="sng" dirty="0"/>
          </a:p>
          <a:p>
            <a:pPr marL="0" indent="0" fontAlgn="base">
              <a:buNone/>
            </a:pPr>
            <a:r>
              <a:rPr lang="en-US" sz="1800" b="1" dirty="0" err="1"/>
              <a:t>CaPSS</a:t>
            </a:r>
            <a:r>
              <a:rPr lang="en-US" sz="1800" b="1" dirty="0"/>
              <a:t> Resource Guide:</a:t>
            </a:r>
            <a:r>
              <a:rPr lang="en-US" sz="1800" dirty="0"/>
              <a:t> </a:t>
            </a:r>
            <a:r>
              <a:rPr lang="en-US" dirty="0">
                <a:hlinkClick r:id="rId4"/>
              </a:rPr>
              <a:t>https://capss.us14.list-manage.com/subscribe?u=3c5b57ee837cb04685dd36528&amp;id=8e57481fe9</a:t>
            </a:r>
            <a:r>
              <a:rPr lang="en-US" dirty="0"/>
              <a:t> 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sz="1800" b="1" dirty="0"/>
              <a:t>Express interest in any of our programs: </a:t>
            </a:r>
            <a:r>
              <a:rPr lang="en-US" u="sng" dirty="0">
                <a:hlinkClick r:id="rId5"/>
              </a:rPr>
              <a:t>https://www.surveymonkey.com/r/CaPSSjg</a:t>
            </a:r>
            <a:r>
              <a:rPr lang="en-US" dirty="0"/>
              <a:t> ​​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sz="1800" b="1" dirty="0"/>
              <a:t>Sign up for our monthly newsletter: </a:t>
            </a:r>
            <a:r>
              <a:rPr lang="en-US" u="sng" dirty="0">
                <a:hlinkClick r:id="rId6"/>
              </a:rPr>
              <a:t>http://eepurl.com/cfjSpP</a:t>
            </a:r>
            <a:endParaRPr lang="en-US" u="sng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dirty="0"/>
              <a:t> 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0F49B9-5BE4-A640-9DF6-CCEC8EBFC83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19090" y="5852724"/>
            <a:ext cx="9726027" cy="768847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sz="1000" dirty="0"/>
              <a:t>*</a:t>
            </a:r>
            <a:r>
              <a:rPr lang="en-US" sz="1000" dirty="0" err="1"/>
              <a:t>CaPSS</a:t>
            </a:r>
            <a:r>
              <a:rPr lang="en-US" sz="1000" dirty="0"/>
              <a:t> has nearly 100 videos on our Facebook page with evidence-based parenting strategies, fun family activities, and other ideas for the whole family:​ </a:t>
            </a:r>
            <a:r>
              <a:rPr lang="en-US" sz="1000" u="sng" dirty="0">
                <a:hlinkClick r:id="rId7"/>
              </a:rPr>
              <a:t>www.facebook.com/capssmeltonwyndham/videos/</a:t>
            </a:r>
            <a:endParaRPr lang="en-US" sz="1000" dirty="0"/>
          </a:p>
        </p:txBody>
      </p:sp>
      <p:pic>
        <p:nvPicPr>
          <p:cNvPr id="23" name="Picture Placeholder 6" descr="Logo&#10;&#10;Description automatically generated">
            <a:extLst>
              <a:ext uri="{FF2B5EF4-FFF2-40B4-BE49-F238E27FC236}">
                <a16:creationId xmlns:a16="http://schemas.microsoft.com/office/drawing/2014/main" id="{843760D3-BFAF-4979-BDE7-C5734A900A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0" b="15270"/>
          <a:stretch>
            <a:fillRect/>
          </a:stretch>
        </p:blipFill>
        <p:spPr>
          <a:xfrm>
            <a:off x="435621" y="5712522"/>
            <a:ext cx="861028" cy="598071"/>
          </a:xfrm>
          <a:prstGeom prst="rect">
            <a:avLst/>
          </a:prstGeom>
        </p:spPr>
      </p:pic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0E4C7FDB-0111-4ED2-9C57-5293D6C68782}"/>
              </a:ext>
            </a:extLst>
          </p:cNvPr>
          <p:cNvSpPr txBox="1">
            <a:spLocks/>
          </p:cNvSpPr>
          <p:nvPr/>
        </p:nvSpPr>
        <p:spPr>
          <a:xfrm>
            <a:off x="7434484" y="1431260"/>
            <a:ext cx="4321895" cy="499080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b="1" dirty="0"/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94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2D9126-78B1-4582-8BCF-00BD1B77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D73F-D2FC-42C9-AEFE-D7C4198EA148}" type="slidenum">
              <a:rPr lang="en-AU" smtClean="0"/>
              <a:t>11</a:t>
            </a:fld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A586D-F425-454A-9EC5-6DBB7D89771F}"/>
              </a:ext>
            </a:extLst>
          </p:cNvPr>
          <p:cNvSpPr/>
          <p:nvPr/>
        </p:nvSpPr>
        <p:spPr>
          <a:xfrm>
            <a:off x="706582" y="903789"/>
            <a:ext cx="96876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</a:rPr>
              <a:t>​</a:t>
            </a:r>
            <a:endParaRPr lang="en-US" dirty="0"/>
          </a:p>
          <a:p>
            <a:pPr algn="ctr" fontAlgn="base"/>
            <a:r>
              <a:rPr lang="en-US" sz="4800" b="1" dirty="0"/>
              <a:t>QUESTIONS </a:t>
            </a:r>
          </a:p>
          <a:p>
            <a:pPr algn="ctr" fontAlgn="base"/>
            <a:endParaRPr lang="en-US" sz="3600" dirty="0"/>
          </a:p>
          <a:p>
            <a:pPr algn="just" fontAlgn="base"/>
            <a:r>
              <a:rPr lang="en-US" dirty="0"/>
              <a:t>Or contact us via- </a:t>
            </a:r>
          </a:p>
          <a:p>
            <a:pPr algn="just" fontAlgn="base"/>
            <a:endParaRPr lang="en-US" dirty="0"/>
          </a:p>
          <a:p>
            <a:pPr algn="just" fontAlgn="base"/>
            <a:r>
              <a:rPr lang="en-US" b="1" dirty="0"/>
              <a:t>Email: </a:t>
            </a: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capss@salvationarmy.org.au</a:t>
            </a:r>
            <a:r>
              <a:rPr lang="en-US" dirty="0"/>
              <a:t> ​</a:t>
            </a:r>
          </a:p>
          <a:p>
            <a:pPr algn="just" fontAlgn="base"/>
            <a:endParaRPr lang="en-US" dirty="0"/>
          </a:p>
          <a:p>
            <a:pPr algn="just" fontAlgn="base"/>
            <a:r>
              <a:rPr lang="en-US" b="1" dirty="0"/>
              <a:t>Phone: Greg </a:t>
            </a:r>
            <a:r>
              <a:rPr lang="en-US" dirty="0"/>
              <a:t>on</a:t>
            </a:r>
            <a:r>
              <a:rPr lang="en-US" b="1" dirty="0"/>
              <a:t> </a:t>
            </a:r>
            <a:r>
              <a:rPr lang="en-US" dirty="0"/>
              <a:t>0409 608 551 or </a:t>
            </a:r>
            <a:r>
              <a:rPr lang="en-US" b="1" dirty="0"/>
              <a:t>Neha</a:t>
            </a:r>
            <a:r>
              <a:rPr lang="en-US" dirty="0"/>
              <a:t> on 0475 976 072​​</a:t>
            </a:r>
          </a:p>
          <a:p>
            <a:pPr algn="just" fontAlgn="base"/>
            <a:endParaRPr lang="en-US" dirty="0"/>
          </a:p>
          <a:p>
            <a:pPr fontAlgn="base"/>
            <a:r>
              <a:rPr lang="en-US" b="1" dirty="0"/>
              <a:t>Website: </a:t>
            </a:r>
            <a:r>
              <a:rPr lang="en-US" u="sng" dirty="0">
                <a:hlinkClick r:id="rId3"/>
              </a:rPr>
              <a:t>https://www.salvationarmy.org.au/sashs/programs/children-and-parenting-support-service-capss/</a:t>
            </a:r>
            <a:r>
              <a:rPr lang="en-US" dirty="0"/>
              <a:t> ​</a:t>
            </a:r>
          </a:p>
          <a:p>
            <a:pPr fontAlgn="base"/>
            <a:r>
              <a:rPr lang="en-US" dirty="0"/>
              <a:t>(soon to be updated)​</a:t>
            </a:r>
          </a:p>
          <a:p>
            <a:pPr fontAlgn="base"/>
            <a:endParaRPr lang="en-US" b="1" dirty="0"/>
          </a:p>
          <a:p>
            <a:pPr fontAlgn="base"/>
            <a:r>
              <a:rPr lang="en-US" b="1" dirty="0"/>
              <a:t>DM us on our Facebook and Instagram accounts.</a:t>
            </a:r>
          </a:p>
        </p:txBody>
      </p:sp>
      <p:pic>
        <p:nvPicPr>
          <p:cNvPr id="4" name="Picture Placeholder 6" descr="Logo&#10;&#10;Description automatically generated">
            <a:extLst>
              <a:ext uri="{FF2B5EF4-FFF2-40B4-BE49-F238E27FC236}">
                <a16:creationId xmlns:a16="http://schemas.microsoft.com/office/drawing/2014/main" id="{B2C983CA-8D4E-40F0-9D87-E5832EC7E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0" b="15270"/>
          <a:stretch>
            <a:fillRect/>
          </a:stretch>
        </p:blipFill>
        <p:spPr>
          <a:xfrm>
            <a:off x="435621" y="5712522"/>
            <a:ext cx="861028" cy="59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40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7FC3352-AEBE-4F70-A298-73A4DB66E2BC}"/>
              </a:ext>
            </a:extLst>
          </p:cNvPr>
          <p:cNvSpPr txBox="1">
            <a:spLocks/>
          </p:cNvSpPr>
          <p:nvPr/>
        </p:nvSpPr>
        <p:spPr>
          <a:xfrm>
            <a:off x="1069821" y="911299"/>
            <a:ext cx="10728776" cy="25177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281C4-1FAE-40BA-BD01-79FAE451D4A7}"/>
              </a:ext>
            </a:extLst>
          </p:cNvPr>
          <p:cNvSpPr txBox="1"/>
          <p:nvPr/>
        </p:nvSpPr>
        <p:spPr>
          <a:xfrm>
            <a:off x="4098174" y="1255221"/>
            <a:ext cx="4098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4" name="Picture Placeholder 6" descr="Logo&#10;&#10;Description automatically generated">
            <a:extLst>
              <a:ext uri="{FF2B5EF4-FFF2-40B4-BE49-F238E27FC236}">
                <a16:creationId xmlns:a16="http://schemas.microsoft.com/office/drawing/2014/main" id="{0ACBB250-C07D-47DF-BBA0-0BA17846A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0" b="15270"/>
          <a:stretch>
            <a:fillRect/>
          </a:stretch>
        </p:blipFill>
        <p:spPr>
          <a:xfrm>
            <a:off x="5483063" y="4273187"/>
            <a:ext cx="1225873" cy="97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7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92F737-1ED4-2844-A19B-99AD9FDD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D73F-D2FC-42C9-AEFE-D7C4198EA148}" type="slidenum">
              <a:rPr lang="en-AU" smtClean="0"/>
              <a:t>2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4C5CA-EA87-7F43-95EE-6763F627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015" y="-2623997"/>
            <a:ext cx="10707112" cy="621288"/>
          </a:xfrm>
        </p:spPr>
        <p:txBody>
          <a:bodyPr>
            <a:normAutofit fontScale="90000"/>
          </a:bodyPr>
          <a:lstStyle/>
          <a:p>
            <a:br>
              <a:rPr lang="en-AU" sz="3600" dirty="0"/>
            </a:b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1E4BD1-4101-41E0-929D-E7B98AB7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14" y="1552987"/>
            <a:ext cx="33718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D05811-2C10-41D7-A835-7A4B1A91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09" y="2676540"/>
            <a:ext cx="10707112" cy="48811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/>
              <a:t>CaPSS</a:t>
            </a:r>
            <a:r>
              <a:rPr lang="en-US" dirty="0"/>
              <a:t> provides early intervention and prevention services and resources that are aimed at improving children’s development and wellbeing plus supporting the capacity of those in a parenting role. ​</a:t>
            </a:r>
          </a:p>
          <a:p>
            <a:pPr marL="0" indent="0" algn="just" fontAlgn="base">
              <a:buNone/>
            </a:pPr>
            <a:r>
              <a:rPr lang="en-US" dirty="0"/>
              <a:t>Practitioners work alongside those in a parenting role, both in groups and with individual families, enabling and empowering opportunities for change using practical and evidence-based strategies. We make appropriate and timely referrals to other services or work in collaboration to help support our clients where and when needed.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CDB034D-CD8B-4AE7-855D-32F7D4B84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0" y="5264021"/>
            <a:ext cx="1246078" cy="12460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28BB4B4-9556-42C8-867F-79925B91B661}"/>
              </a:ext>
            </a:extLst>
          </p:cNvPr>
          <p:cNvSpPr/>
          <p:nvPr/>
        </p:nvSpPr>
        <p:spPr>
          <a:xfrm>
            <a:off x="435621" y="226406"/>
            <a:ext cx="10707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2000" dirty="0"/>
              <a:t>Children and Parenting Support Service (</a:t>
            </a:r>
            <a:r>
              <a:rPr lang="en-AU" sz="2000" dirty="0" err="1"/>
              <a:t>CaPSS</a:t>
            </a:r>
            <a:r>
              <a:rPr lang="en-AU" sz="2000" dirty="0"/>
              <a:t>) works with families who have children aged 0-18, with a primary focus on families with children aged 0-12. </a:t>
            </a:r>
          </a:p>
        </p:txBody>
      </p:sp>
    </p:spTree>
    <p:extLst>
      <p:ext uri="{BB962C8B-B14F-4D97-AF65-F5344CB8AC3E}">
        <p14:creationId xmlns:p14="http://schemas.microsoft.com/office/powerpoint/2010/main" val="77883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B3A6-59AC-ED47-A9E7-325A4BC0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err="1"/>
              <a:t>CaPSS</a:t>
            </a:r>
            <a:r>
              <a:rPr lang="en-US" sz="2700" dirty="0"/>
              <a:t> offers 3 key areas of support to those who are in a parenting role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8DD5C-A22E-6E45-83F0-0C355116C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72" y="1214992"/>
            <a:ext cx="10520640" cy="4791955"/>
          </a:xfrm>
        </p:spPr>
        <p:txBody>
          <a:bodyPr/>
          <a:lstStyle/>
          <a:p>
            <a:pPr fontAlgn="base"/>
            <a:r>
              <a:rPr lang="en-US" b="1" dirty="0"/>
              <a:t>Individual 1:1 Parenting Support </a:t>
            </a:r>
            <a:r>
              <a:rPr lang="en-US" dirty="0"/>
              <a:t> ​</a:t>
            </a:r>
          </a:p>
          <a:p>
            <a:pPr marL="0" indent="0" fontAlgn="base">
              <a:buNone/>
            </a:pPr>
            <a:r>
              <a:rPr lang="en-US" dirty="0"/>
              <a:t>Tailored support to help improve your parenting skills and achieve your best parenting goals.​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/>
              <a:t>Facilitated peer-to-peer parent support</a:t>
            </a:r>
            <a:r>
              <a:rPr lang="en-US" dirty="0"/>
              <a:t> ​</a:t>
            </a:r>
          </a:p>
          <a:p>
            <a:pPr marL="0" indent="0" fontAlgn="base">
              <a:buNone/>
            </a:pPr>
            <a:r>
              <a:rPr lang="en-US" dirty="0"/>
              <a:t>Supporting parents and families to feel comfortable to participate in community life and to reduce risk of isolation.​</a:t>
            </a:r>
          </a:p>
          <a:p>
            <a:pPr fontAlgn="base"/>
            <a:endParaRPr lang="en-US" dirty="0"/>
          </a:p>
          <a:p>
            <a:pPr fontAlgn="base"/>
            <a:r>
              <a:rPr lang="en-US" b="1" dirty="0"/>
              <a:t>Group parenting skills programs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r>
              <a:rPr lang="en-US" dirty="0"/>
              <a:t>Including playgroups, evidence-based workshops and evidenced group programs for parents and children.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F1B0D-1364-2D4E-B269-0C91135A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D73F-D2FC-42C9-AEFE-D7C4198EA148}" type="slidenum">
              <a:rPr lang="en-AU" smtClean="0"/>
              <a:t>3</a:t>
            </a:fld>
            <a:endParaRPr lang="en-AU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0A1EEAB-EB44-4EC7-844E-E20EB9485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8" y="5449006"/>
            <a:ext cx="1115882" cy="11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4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CAB22F-8C1B-2D49-81E8-55240D4D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D73F-D2FC-42C9-AEFE-D7C4198EA148}" type="slidenum">
              <a:rPr lang="en-AU" smtClean="0"/>
              <a:t>4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E9694A-8C3B-3440-AEC2-6643BDB3C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Where do we operate?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8EC0AA-D8AA-1447-8891-9FCFB23B20F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0665" y="1113906"/>
            <a:ext cx="10777023" cy="4881100"/>
          </a:xfrm>
        </p:spPr>
        <p:txBody>
          <a:bodyPr>
            <a:normAutofit/>
          </a:bodyPr>
          <a:lstStyle/>
          <a:p>
            <a:r>
              <a:rPr lang="en-US" sz="1600" dirty="0"/>
              <a:t>We deliver and run programs online and out of the spaces mentioned below- </a:t>
            </a:r>
          </a:p>
          <a:p>
            <a:r>
              <a:rPr lang="en-US" sz="1600" dirty="0" err="1"/>
              <a:t>CaPSS</a:t>
            </a:r>
            <a:r>
              <a:rPr lang="en-US" sz="1600" dirty="0"/>
              <a:t> Central office, 38 Station Road, Melton South (resuming in person events from Term 1, 2022).*</a:t>
            </a:r>
          </a:p>
          <a:p>
            <a:r>
              <a:rPr lang="en-US" sz="1600" dirty="0"/>
              <a:t>The Salvation  Army, Wyndham Corps, 211, Watton Street, Werribee.*</a:t>
            </a:r>
          </a:p>
          <a:p>
            <a:r>
              <a:rPr lang="en-US" sz="1600" dirty="0"/>
              <a:t>Online – via </a:t>
            </a:r>
            <a:r>
              <a:rPr lang="en-US" sz="1600" dirty="0" err="1"/>
              <a:t>Webex</a:t>
            </a:r>
            <a:r>
              <a:rPr lang="en-US" sz="1600" dirty="0"/>
              <a:t>, Teams or Zoom</a:t>
            </a:r>
          </a:p>
          <a:p>
            <a:r>
              <a:rPr lang="en-US" sz="1600" dirty="0"/>
              <a:t>Community centers, parks, Bunnings, schools, libraries, etc.*</a:t>
            </a:r>
          </a:p>
          <a:p>
            <a:r>
              <a:rPr lang="en-US" sz="1600" dirty="0"/>
              <a:t>At your residence for 1:1 parenting support or in a local park or café.*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List of suburbs we assist- </a:t>
            </a:r>
          </a:p>
          <a:p>
            <a:pPr marL="0" indent="0">
              <a:buNone/>
            </a:pPr>
            <a:r>
              <a:rPr lang="en-US" sz="1600" b="1" dirty="0"/>
              <a:t>City of Hobsons Bay- </a:t>
            </a:r>
            <a:r>
              <a:rPr lang="en-US" sz="1600" dirty="0"/>
              <a:t>Laverton</a:t>
            </a:r>
          </a:p>
          <a:p>
            <a:pPr marL="0" indent="0">
              <a:buNone/>
            </a:pPr>
            <a:r>
              <a:rPr lang="en-US" sz="1600" b="1" dirty="0"/>
              <a:t>City of Melton- </a:t>
            </a:r>
            <a:r>
              <a:rPr lang="en-US" sz="1600" dirty="0"/>
              <a:t>Brookfield, </a:t>
            </a:r>
            <a:r>
              <a:rPr lang="en-US" sz="1600" dirty="0" err="1"/>
              <a:t>Cobblebank</a:t>
            </a:r>
            <a:r>
              <a:rPr lang="en-US" sz="1600" dirty="0"/>
              <a:t>, Exford, </a:t>
            </a:r>
            <a:r>
              <a:rPr lang="en-US" sz="1600" dirty="0" err="1"/>
              <a:t>Eyenesbury</a:t>
            </a:r>
            <a:r>
              <a:rPr lang="en-US" sz="1600" dirty="0"/>
              <a:t>, Harkness, </a:t>
            </a:r>
            <a:r>
              <a:rPr lang="en-US" sz="1600" dirty="0" err="1"/>
              <a:t>Kurunjang</a:t>
            </a:r>
            <a:r>
              <a:rPr lang="en-US" sz="1600" dirty="0"/>
              <a:t>, Melton, Melton South, Melton West, </a:t>
            </a:r>
            <a:r>
              <a:rPr lang="en-US" sz="1600" dirty="0" err="1"/>
              <a:t>Parwan</a:t>
            </a:r>
            <a:r>
              <a:rPr lang="en-US" sz="1600" dirty="0"/>
              <a:t>, </a:t>
            </a:r>
            <a:r>
              <a:rPr lang="en-US" sz="1600" dirty="0" err="1"/>
              <a:t>Strathtulloh</a:t>
            </a:r>
            <a:r>
              <a:rPr lang="en-US" sz="1600" dirty="0"/>
              <a:t>, </a:t>
            </a:r>
            <a:r>
              <a:rPr lang="en-US" sz="1600" dirty="0" err="1"/>
              <a:t>Toolern</a:t>
            </a:r>
            <a:r>
              <a:rPr lang="en-US" sz="1600" dirty="0"/>
              <a:t> Vale, Weir Views</a:t>
            </a:r>
          </a:p>
          <a:p>
            <a:pPr marL="0" indent="0">
              <a:buNone/>
            </a:pPr>
            <a:r>
              <a:rPr lang="en-US" sz="1600" b="1" dirty="0"/>
              <a:t>City of Wyndham-  </a:t>
            </a:r>
            <a:r>
              <a:rPr lang="en-US" sz="1600" dirty="0"/>
              <a:t>Hoppers Crossing, Little River, Manor Lakes, Werribee, Williams Landing, Wyndham Vale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633C21-92D5-4B74-B7A6-CB1E45C869F4}"/>
              </a:ext>
            </a:extLst>
          </p:cNvPr>
          <p:cNvSpPr txBox="1"/>
          <p:nvPr/>
        </p:nvSpPr>
        <p:spPr>
          <a:xfrm>
            <a:off x="3313279" y="5602591"/>
            <a:ext cx="55654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/>
              <a:t>Please Note- To attend our group programs, parents/</a:t>
            </a:r>
            <a:r>
              <a:rPr lang="en-US" sz="900" dirty="0" err="1"/>
              <a:t>carers</a:t>
            </a:r>
            <a:r>
              <a:rPr lang="en-US" sz="900" dirty="0"/>
              <a:t>/families from any suburb are welcome, but to be eligible for 1:1 parenting support, they need to be living in the suburbs listed above.</a:t>
            </a:r>
          </a:p>
          <a:p>
            <a:pPr algn="just"/>
            <a:endParaRPr lang="en-US" sz="900" dirty="0"/>
          </a:p>
          <a:p>
            <a:pPr algn="just"/>
            <a:r>
              <a:rPr lang="en-US" sz="900" dirty="0"/>
              <a:t>*Contact our office staff to know more about our office hours and session delivery, as we aim to follow all </a:t>
            </a:r>
            <a:r>
              <a:rPr lang="en-US" sz="900" dirty="0" err="1"/>
              <a:t>Covid</a:t>
            </a:r>
            <a:r>
              <a:rPr lang="en-US" sz="900" dirty="0"/>
              <a:t> safe protocols. </a:t>
            </a:r>
          </a:p>
        </p:txBody>
      </p:sp>
      <p:pic>
        <p:nvPicPr>
          <p:cNvPr id="12" name="Picture Placeholder 6" descr="Logo&#10;&#10;Description automatically generated">
            <a:extLst>
              <a:ext uri="{FF2B5EF4-FFF2-40B4-BE49-F238E27FC236}">
                <a16:creationId xmlns:a16="http://schemas.microsoft.com/office/drawing/2014/main" id="{A65B8634-2434-498A-87F9-7074AF5A0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0" b="15270"/>
          <a:stretch>
            <a:fillRect/>
          </a:stretch>
        </p:blipFill>
        <p:spPr>
          <a:xfrm>
            <a:off x="435620" y="5436598"/>
            <a:ext cx="1258269" cy="87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6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9A86ED-6464-4CE6-A28A-1EF816C9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D73F-D2FC-42C9-AEFE-D7C4198EA148}" type="slidenum">
              <a:rPr lang="en-AU" smtClean="0"/>
              <a:t>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E3246C-C9EF-46FC-B19E-6B9BB6E0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CaPSS</a:t>
            </a:r>
            <a:r>
              <a:rPr lang="en-US" sz="2400" b="1" dirty="0"/>
              <a:t> has 3 portfolios:</a:t>
            </a:r>
            <a:r>
              <a:rPr lang="en-US" sz="2400" dirty="0"/>
              <a:t>​</a:t>
            </a:r>
            <a:endParaRPr lang="en-AU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1DA0DB-01E9-4424-83AF-AFF3314BB409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728" y="2690691"/>
            <a:ext cx="1828480" cy="180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038E75D-6CCD-422A-B9B2-54FF777C9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428" y="1239187"/>
            <a:ext cx="1771780" cy="112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2A193EF-AA92-47C5-99EF-F9F6B9A14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728" y="4721629"/>
            <a:ext cx="1828480" cy="14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B1F030-D5ED-4B44-B67A-CD7771D1FA2F}"/>
              </a:ext>
            </a:extLst>
          </p:cNvPr>
          <p:cNvSpPr txBox="1"/>
          <p:nvPr/>
        </p:nvSpPr>
        <p:spPr>
          <a:xfrm>
            <a:off x="233918" y="1137687"/>
            <a:ext cx="699622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​</a:t>
            </a:r>
            <a:r>
              <a:rPr lang="en-US" b="1" dirty="0"/>
              <a:t> </a:t>
            </a:r>
            <a:r>
              <a:rPr lang="en-US" sz="2000" b="1" dirty="0"/>
              <a:t>Aboriginal and Torres Strait Islander Families</a:t>
            </a:r>
            <a:r>
              <a:rPr lang="en-US" sz="2000" dirty="0"/>
              <a:t>​​</a:t>
            </a:r>
            <a:br>
              <a:rPr lang="en-US" sz="2000" dirty="0"/>
            </a:br>
            <a:r>
              <a:rPr lang="en-US" sz="2000" dirty="0"/>
              <a:t>​</a:t>
            </a:r>
            <a:r>
              <a:rPr lang="en-US" dirty="0"/>
              <a:t>Building programs that are informed by the community and cater to needs arising for Aboriginal and Torres Strait Islander families as identified by them. ​</a:t>
            </a:r>
            <a:br>
              <a:rPr lang="en-US" dirty="0"/>
            </a:br>
            <a:r>
              <a:rPr lang="en-US" sz="1600" dirty="0"/>
              <a:t>For more info call Charmaine on 0475 976 071.​</a:t>
            </a:r>
          </a:p>
          <a:p>
            <a:pPr fontAlgn="base"/>
            <a:endParaRPr lang="en-US" dirty="0"/>
          </a:p>
          <a:p>
            <a:pPr fontAlgn="base"/>
            <a:r>
              <a:rPr lang="en-US" sz="2000" b="1" dirty="0"/>
              <a:t>Men as Fathers</a:t>
            </a:r>
            <a:r>
              <a:rPr lang="en-US" sz="2000" dirty="0"/>
              <a:t>​​</a:t>
            </a:r>
            <a:br>
              <a:rPr lang="en-US" dirty="0"/>
            </a:br>
            <a:r>
              <a:rPr lang="en-US" dirty="0"/>
              <a:t>​Working to strengthen men’s role as fathers and build healthy relationships with their children, thereby encouraging them to co-parent amicably with their partner or former partner. ​</a:t>
            </a:r>
            <a:br>
              <a:rPr lang="en-US" dirty="0"/>
            </a:br>
            <a:r>
              <a:rPr lang="en-US" sz="1600" dirty="0"/>
              <a:t>For more info call Shaun on 0455 521 154.​</a:t>
            </a:r>
            <a:br>
              <a:rPr lang="en-US" dirty="0"/>
            </a:br>
            <a:r>
              <a:rPr lang="en-US" dirty="0"/>
              <a:t>​</a:t>
            </a:r>
          </a:p>
          <a:p>
            <a:pPr fontAlgn="base"/>
            <a:r>
              <a:rPr lang="en-US" sz="2000" b="1" dirty="0"/>
              <a:t>Rainbow Families</a:t>
            </a:r>
            <a:r>
              <a:rPr lang="en-US" sz="2000" dirty="0"/>
              <a:t>​</a:t>
            </a:r>
            <a:br>
              <a:rPr lang="en-US" dirty="0"/>
            </a:br>
            <a:r>
              <a:rPr lang="en-US" dirty="0"/>
              <a:t>Aims to assist people who are LGBTQIA+ and parenting to foster community connections and strengthen family function and cohesion for families of LGBTIQA+ youth. ​</a:t>
            </a:r>
            <a:br>
              <a:rPr lang="en-US" dirty="0"/>
            </a:br>
            <a:r>
              <a:rPr lang="en-US" dirty="0"/>
              <a:t>For more info call Alex on 0456 824 447.</a:t>
            </a:r>
          </a:p>
        </p:txBody>
      </p:sp>
    </p:spTree>
    <p:extLst>
      <p:ext uri="{BB962C8B-B14F-4D97-AF65-F5344CB8AC3E}">
        <p14:creationId xmlns:p14="http://schemas.microsoft.com/office/powerpoint/2010/main" val="384865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CB86-EA5A-C34A-BD5B-861185A0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services we provide: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06A02-55AC-8E48-AF20-1116D7A6F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D73F-D2FC-42C9-AEFE-D7C4198EA148}" type="slidenum">
              <a:rPr lang="en-AU" smtClean="0"/>
              <a:t>6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9FDCD7-5C33-2E4D-B260-A8AB769314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520" y="1033172"/>
            <a:ext cx="5221288" cy="453600"/>
          </a:xfrm>
        </p:spPr>
        <p:txBody>
          <a:bodyPr>
            <a:normAutofit/>
          </a:bodyPr>
          <a:lstStyle/>
          <a:p>
            <a:r>
              <a:rPr lang="en-US" sz="2000" dirty="0"/>
              <a:t>Ongoing parent support groups:</a:t>
            </a:r>
          </a:p>
        </p:txBody>
      </p:sp>
      <p:pic>
        <p:nvPicPr>
          <p:cNvPr id="12" name="Picture Placeholder 6" descr="Logo&#10;&#10;Description automatically generated">
            <a:extLst>
              <a:ext uri="{FF2B5EF4-FFF2-40B4-BE49-F238E27FC236}">
                <a16:creationId xmlns:a16="http://schemas.microsoft.com/office/drawing/2014/main" id="{C60AAA9D-193D-4302-BBA6-27DCB4AB0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0" b="15270"/>
          <a:stretch>
            <a:fillRect/>
          </a:stretch>
        </p:blipFill>
        <p:spPr>
          <a:xfrm>
            <a:off x="435621" y="5774994"/>
            <a:ext cx="771088" cy="535599"/>
          </a:xfrm>
          <a:prstGeom prst="rect">
            <a:avLst/>
          </a:prstGeom>
        </p:spPr>
      </p:pic>
      <p:pic>
        <p:nvPicPr>
          <p:cNvPr id="9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30F89002-754D-4EE7-8960-AD7B3981D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93" y="1033171"/>
            <a:ext cx="5029200" cy="5277421"/>
          </a:xfrm>
        </p:spPr>
      </p:pic>
    </p:spTree>
    <p:extLst>
      <p:ext uri="{BB962C8B-B14F-4D97-AF65-F5344CB8AC3E}">
        <p14:creationId xmlns:p14="http://schemas.microsoft.com/office/powerpoint/2010/main" val="23387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AA81-CAFC-6A43-804F-698DB358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20" y="547407"/>
            <a:ext cx="5245651" cy="1605600"/>
          </a:xfrm>
        </p:spPr>
        <p:txBody>
          <a:bodyPr/>
          <a:lstStyle/>
          <a:p>
            <a:r>
              <a:rPr lang="en-US" dirty="0"/>
              <a:t>Courses we offer</a:t>
            </a:r>
            <a:r>
              <a:rPr lang="en-US" sz="2000" dirty="0"/>
              <a:t>*</a:t>
            </a:r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9CAB635D-A29B-4F4B-8045-CBD559987EB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658" y="1071797"/>
            <a:ext cx="4362138" cy="523879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738CF1-8FA6-AF40-A1D3-E2E823150F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174" y="1598444"/>
            <a:ext cx="3437180" cy="1683283"/>
          </a:xfrm>
        </p:spPr>
        <p:txBody>
          <a:bodyPr>
            <a:normAutofit/>
          </a:bodyPr>
          <a:lstStyle/>
          <a:p>
            <a:pPr algn="ctr"/>
            <a:r>
              <a:rPr lang="en-US" sz="1100" dirty="0"/>
              <a:t>*All our programs can be delivered in person or online, on demand or due to pandemic restrictions.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361A0-21C1-EE4E-8848-6E3050E91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D73F-D2FC-42C9-AEFE-D7C4198EA148}" type="slidenum">
              <a:rPr lang="en-AU" smtClean="0"/>
              <a:t>7</a:t>
            </a:fld>
            <a:endParaRPr lang="en-AU"/>
          </a:p>
        </p:txBody>
      </p:sp>
      <p:pic>
        <p:nvPicPr>
          <p:cNvPr id="8" name="Picture Placeholder 6" descr="Logo&#10;&#10;Description automatically generated">
            <a:extLst>
              <a:ext uri="{FF2B5EF4-FFF2-40B4-BE49-F238E27FC236}">
                <a16:creationId xmlns:a16="http://schemas.microsoft.com/office/drawing/2014/main" id="{C6173B7E-D1CF-440D-8CB4-EE1A94EF4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0" b="15270"/>
          <a:stretch>
            <a:fillRect/>
          </a:stretch>
        </p:blipFill>
        <p:spPr>
          <a:xfrm>
            <a:off x="435620" y="5603358"/>
            <a:ext cx="1018189" cy="7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4D800C-AFCF-0844-9241-C9D76189C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36" y="567043"/>
            <a:ext cx="3420000" cy="1605600"/>
          </a:xfrm>
        </p:spPr>
        <p:txBody>
          <a:bodyPr>
            <a:normAutofit/>
          </a:bodyPr>
          <a:lstStyle/>
          <a:p>
            <a:r>
              <a:rPr lang="en-US" sz="2800" dirty="0"/>
              <a:t>Webinars on offer</a:t>
            </a:r>
            <a:r>
              <a:rPr lang="en-US" sz="2000" dirty="0"/>
              <a:t>*</a:t>
            </a:r>
            <a:r>
              <a:rPr lang="en-US" sz="2800" dirty="0"/>
              <a:t> -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EFAC5-512E-6F49-A4BA-622A3099ABB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5620" y="2172643"/>
            <a:ext cx="3437180" cy="1683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00" dirty="0"/>
              <a:t>*45-60 minutes, short and once of workshops /webinars on offer, in person and online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6BF1C-8E7C-F643-B79F-8DCD8C7EA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D73F-D2FC-42C9-AEFE-D7C4198EA148}" type="slidenum">
              <a:rPr lang="en-AU" smtClean="0"/>
              <a:t>8</a:t>
            </a:fld>
            <a:endParaRPr lang="en-AU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2FE4CED-00CD-416C-B4A5-ED1291C780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228"/>
          <a:stretch/>
        </p:blipFill>
        <p:spPr>
          <a:xfrm>
            <a:off x="5039604" y="1111732"/>
            <a:ext cx="3666118" cy="5129579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98C537E-FCF4-47DD-9711-7D579975F62B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AU" dirty="0"/>
          </a:p>
        </p:txBody>
      </p:sp>
      <p:pic>
        <p:nvPicPr>
          <p:cNvPr id="7" name="Picture Placeholder 6" descr="Logo&#10;&#10;Description automatically generated">
            <a:extLst>
              <a:ext uri="{FF2B5EF4-FFF2-40B4-BE49-F238E27FC236}">
                <a16:creationId xmlns:a16="http://schemas.microsoft.com/office/drawing/2014/main" id="{91606BC1-F267-4D4C-B1A3-451241107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0" b="15270"/>
          <a:stretch>
            <a:fillRect/>
          </a:stretch>
        </p:blipFill>
        <p:spPr>
          <a:xfrm>
            <a:off x="435621" y="5712522"/>
            <a:ext cx="861028" cy="59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A1D4E21-D8E1-4D22-B8BA-D7E0053BD5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7" t="-1664" r="5080" b="-153"/>
          <a:stretch/>
        </p:blipFill>
        <p:spPr>
          <a:xfrm>
            <a:off x="5989328" y="117015"/>
            <a:ext cx="4334248" cy="663983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44A66D-9E53-4B44-A885-D2E14943B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D73F-D2FC-42C9-AEFE-D7C4198EA148}" type="slidenum">
              <a:rPr lang="en-AU" smtClean="0"/>
              <a:t>9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7AD788-2B28-E348-B321-2AAEBF23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000" b="1" dirty="0"/>
            </a:br>
            <a:r>
              <a:rPr lang="en-US" sz="2000" b="1" dirty="0"/>
              <a:t>Self referral and agency referrals accepted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1FE3B3-4BFE-0E46-B23A-F79017CDAEB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do early intervention where needed for 6-8 sessions of one-to-one parenting support*</a:t>
            </a:r>
          </a:p>
        </p:txBody>
      </p:sp>
      <p:pic>
        <p:nvPicPr>
          <p:cNvPr id="6" name="Picture Placeholder 6" descr="Logo&#10;&#10;Description automatically generated">
            <a:extLst>
              <a:ext uri="{FF2B5EF4-FFF2-40B4-BE49-F238E27FC236}">
                <a16:creationId xmlns:a16="http://schemas.microsoft.com/office/drawing/2014/main" id="{CA12780A-A091-4D49-8419-8C65D91B3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0" b="15270"/>
          <a:stretch>
            <a:fillRect/>
          </a:stretch>
        </p:blipFill>
        <p:spPr>
          <a:xfrm>
            <a:off x="435621" y="5734315"/>
            <a:ext cx="829653" cy="57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79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SA Brand Guide Colours">
      <a:dk1>
        <a:srgbClr val="003450"/>
      </a:dk1>
      <a:lt1>
        <a:srgbClr val="FFFFFF"/>
      </a:lt1>
      <a:dk2>
        <a:srgbClr val="003450"/>
      </a:dk2>
      <a:lt2>
        <a:srgbClr val="FFFFFF"/>
      </a:lt2>
      <a:accent1>
        <a:srgbClr val="9E0038"/>
      </a:accent1>
      <a:accent2>
        <a:srgbClr val="EF373E"/>
      </a:accent2>
      <a:accent3>
        <a:srgbClr val="D57C2A"/>
      </a:accent3>
      <a:accent4>
        <a:srgbClr val="FFC705"/>
      </a:accent4>
      <a:accent5>
        <a:srgbClr val="007C88"/>
      </a:accent5>
      <a:accent6>
        <a:srgbClr val="1F59A9"/>
      </a:accent6>
      <a:hlink>
        <a:srgbClr val="0085E8"/>
      </a:hlink>
      <a:folHlink>
        <a:srgbClr val="954F72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6.01.2022_FV_CaPSS_presentation_V2_N.Chugh" id="{0ED443A1-A43F-4DD5-B0D4-03E6C85CC625}" vid="{E7651128-77F0-4383-B31E-60BF55A8A022}"/>
    </a:ext>
  </a:extLst>
</a:theme>
</file>

<file path=ppt/theme/theme2.xml><?xml version="1.0" encoding="utf-8"?>
<a:theme xmlns:a="http://schemas.openxmlformats.org/drawingml/2006/main" name="1_Office Theme">
  <a:themeElements>
    <a:clrScheme name="TSA Brand Guide Colours">
      <a:dk1>
        <a:srgbClr val="003450"/>
      </a:dk1>
      <a:lt1>
        <a:srgbClr val="FFFFFF"/>
      </a:lt1>
      <a:dk2>
        <a:srgbClr val="003450"/>
      </a:dk2>
      <a:lt2>
        <a:srgbClr val="FFFFFF"/>
      </a:lt2>
      <a:accent1>
        <a:srgbClr val="9E0038"/>
      </a:accent1>
      <a:accent2>
        <a:srgbClr val="EF373E"/>
      </a:accent2>
      <a:accent3>
        <a:srgbClr val="D57C2A"/>
      </a:accent3>
      <a:accent4>
        <a:srgbClr val="FFC705"/>
      </a:accent4>
      <a:accent5>
        <a:srgbClr val="007C88"/>
      </a:accent5>
      <a:accent6>
        <a:srgbClr val="1F59A9"/>
      </a:accent6>
      <a:hlink>
        <a:srgbClr val="0085E8"/>
      </a:hlink>
      <a:folHlink>
        <a:srgbClr val="954F72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6.01.2022_FV_CaPSS_presentation_V2_N.Chugh" id="{0ED443A1-A43F-4DD5-B0D4-03E6C85CC625}" vid="{D87E9027-81BC-421F-8AB7-9667B797CACD}"/>
    </a:ext>
  </a:extLst>
</a:theme>
</file>

<file path=ppt/theme/theme3.xml><?xml version="1.0" encoding="utf-8"?>
<a:theme xmlns:a="http://schemas.openxmlformats.org/drawingml/2006/main" name="4_Office Theme">
  <a:themeElements>
    <a:clrScheme name="TSA Brand Guide Colours">
      <a:dk1>
        <a:srgbClr val="003450"/>
      </a:dk1>
      <a:lt1>
        <a:srgbClr val="FFFFFF"/>
      </a:lt1>
      <a:dk2>
        <a:srgbClr val="003450"/>
      </a:dk2>
      <a:lt2>
        <a:srgbClr val="FFFFFF"/>
      </a:lt2>
      <a:accent1>
        <a:srgbClr val="9E0038"/>
      </a:accent1>
      <a:accent2>
        <a:srgbClr val="EF373E"/>
      </a:accent2>
      <a:accent3>
        <a:srgbClr val="D57C2A"/>
      </a:accent3>
      <a:accent4>
        <a:srgbClr val="FFC705"/>
      </a:accent4>
      <a:accent5>
        <a:srgbClr val="007C88"/>
      </a:accent5>
      <a:accent6>
        <a:srgbClr val="1F59A9"/>
      </a:accent6>
      <a:hlink>
        <a:srgbClr val="0085E8"/>
      </a:hlink>
      <a:folHlink>
        <a:srgbClr val="954F72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6.01.2022_FV_CaPSS_presentation_V2_N.Chugh" id="{0ED443A1-A43F-4DD5-B0D4-03E6C85CC625}" vid="{7D14BF43-52C7-4AF7-8C0A-03B8CA961518}"/>
    </a:ext>
  </a:extLst>
</a:theme>
</file>

<file path=ppt/theme/theme4.xml><?xml version="1.0" encoding="utf-8"?>
<a:theme xmlns:a="http://schemas.openxmlformats.org/drawingml/2006/main" name="5_Office Theme">
  <a:themeElements>
    <a:clrScheme name="TSA Brand Guide Colours">
      <a:dk1>
        <a:srgbClr val="003450"/>
      </a:dk1>
      <a:lt1>
        <a:srgbClr val="FFFFFF"/>
      </a:lt1>
      <a:dk2>
        <a:srgbClr val="003450"/>
      </a:dk2>
      <a:lt2>
        <a:srgbClr val="FFFFFF"/>
      </a:lt2>
      <a:accent1>
        <a:srgbClr val="9E0038"/>
      </a:accent1>
      <a:accent2>
        <a:srgbClr val="EF373E"/>
      </a:accent2>
      <a:accent3>
        <a:srgbClr val="D57C2A"/>
      </a:accent3>
      <a:accent4>
        <a:srgbClr val="FFC705"/>
      </a:accent4>
      <a:accent5>
        <a:srgbClr val="007C88"/>
      </a:accent5>
      <a:accent6>
        <a:srgbClr val="1F59A9"/>
      </a:accent6>
      <a:hlink>
        <a:srgbClr val="0085E8"/>
      </a:hlink>
      <a:folHlink>
        <a:srgbClr val="954F72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6.01.2022_FV_CaPSS_presentation_V2_N.Chugh" id="{0ED443A1-A43F-4DD5-B0D4-03E6C85CC625}" vid="{A1A73C8C-1C76-4AB5-80CB-3DCEA2E617C3}"/>
    </a:ext>
  </a:extLst>
</a:theme>
</file>

<file path=ppt/theme/theme5.xml><?xml version="1.0" encoding="utf-8"?>
<a:theme xmlns:a="http://schemas.openxmlformats.org/drawingml/2006/main" name="6_Office Theme">
  <a:themeElements>
    <a:clrScheme name="TSA Brand Guide Colours">
      <a:dk1>
        <a:srgbClr val="003450"/>
      </a:dk1>
      <a:lt1>
        <a:srgbClr val="FFFFFF"/>
      </a:lt1>
      <a:dk2>
        <a:srgbClr val="003450"/>
      </a:dk2>
      <a:lt2>
        <a:srgbClr val="FFFFFF"/>
      </a:lt2>
      <a:accent1>
        <a:srgbClr val="9E0038"/>
      </a:accent1>
      <a:accent2>
        <a:srgbClr val="EF373E"/>
      </a:accent2>
      <a:accent3>
        <a:srgbClr val="D57C2A"/>
      </a:accent3>
      <a:accent4>
        <a:srgbClr val="FFC705"/>
      </a:accent4>
      <a:accent5>
        <a:srgbClr val="007C88"/>
      </a:accent5>
      <a:accent6>
        <a:srgbClr val="1F59A9"/>
      </a:accent6>
      <a:hlink>
        <a:srgbClr val="0085E8"/>
      </a:hlink>
      <a:folHlink>
        <a:srgbClr val="954F72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6.01.2022_FV_CaPSS_presentation_V2_N.Chugh" id="{0ED443A1-A43F-4DD5-B0D4-03E6C85CC625}" vid="{21B0715E-B269-4BAD-A867-0218E7CC35F2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6.01.2022_FV_CaPSS_presentation_V2_N.Chugh" id="{0ED443A1-A43F-4DD5-B0D4-03E6C85CC625}" vid="{ECDEAF0D-A676-449D-AD52-7214CE9F75B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8FAF3862735045A415A83FB81BA381" ma:contentTypeVersion="6" ma:contentTypeDescription="Create a new document." ma:contentTypeScope="" ma:versionID="ca45e2541d0be699db34612187f918b5">
  <xsd:schema xmlns:xsd="http://www.w3.org/2001/XMLSchema" xmlns:xs="http://www.w3.org/2001/XMLSchema" xmlns:p="http://schemas.microsoft.com/office/2006/metadata/properties" xmlns:ns2="99c46447-1523-45e7-96e9-3170ecfa7106" targetNamespace="http://schemas.microsoft.com/office/2006/metadata/properties" ma:root="true" ma:fieldsID="19a579cc85ab534d1611448e646218c4" ns2:_="">
    <xsd:import namespace="99c46447-1523-45e7-96e9-3170ecfa7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46447-1523-45e7-96e9-3170ecfa7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8463AA-258A-427E-9C55-A047E13E82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A6B702-2D11-4CD7-9E46-9B8484FEE03E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99c46447-1523-45e7-96e9-3170ecfa710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25C615F-74E0-4FAE-9706-69B2AEDE91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c46447-1523-45e7-96e9-3170ecfa71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Child and Parenting Support Service (CaPSS) - Salvation Army - February 2022</Template>
  <TotalTime>2</TotalTime>
  <Words>904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Avenir Next LT Pro</vt:lpstr>
      <vt:lpstr>Calibri</vt:lpstr>
      <vt:lpstr>Office Theme</vt:lpstr>
      <vt:lpstr>1_Office Theme</vt:lpstr>
      <vt:lpstr>4_Office Theme</vt:lpstr>
      <vt:lpstr>5_Office Theme</vt:lpstr>
      <vt:lpstr>6_Office Theme</vt:lpstr>
      <vt:lpstr>Custom Design</vt:lpstr>
      <vt:lpstr>  CaPSS is delivered within the Australian Government’s Families and Communities Program (Department of Social Services). Visit www.dss.org.au for more information.</vt:lpstr>
      <vt:lpstr> </vt:lpstr>
      <vt:lpstr>CaPSS offers 3 key areas of support to those who are in a parenting role  </vt:lpstr>
      <vt:lpstr>Where do we operate?</vt:lpstr>
      <vt:lpstr>CaPSS has 3 portfolios:​</vt:lpstr>
      <vt:lpstr>Some of the services we provide:</vt:lpstr>
      <vt:lpstr>Courses we offer*</vt:lpstr>
      <vt:lpstr>Webinars on offer* -</vt:lpstr>
      <vt:lpstr> Self referral and agency referrals accepted</vt:lpstr>
      <vt:lpstr>CaPSS online and social media service channels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CaPSS is delivered within the Australian Government’s Families and Communities Program (Department of Social Services). Visit www.dss.org.au for more information.</dc:title>
  <dc:creator>Patricia Taylor</dc:creator>
  <cp:lastModifiedBy>Patricia Taylor</cp:lastModifiedBy>
  <cp:revision>1</cp:revision>
  <dcterms:created xsi:type="dcterms:W3CDTF">2022-02-15T23:40:06Z</dcterms:created>
  <dcterms:modified xsi:type="dcterms:W3CDTF">2022-02-15T23:42:18Z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0x010100D18FAF3862735045A415A83FB81BA381</vt:lpwstr>
  </property>
</Properties>
</file>